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4BE"/>
    <a:srgbClr val="C7E1B5"/>
    <a:srgbClr val="FFE697"/>
    <a:srgbClr val="F6BA92"/>
    <a:srgbClr val="AE78D6"/>
    <a:srgbClr val="F04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BAC06-BE46-404A-A0B0-403AE5D71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569C707-6DA2-4362-A558-93BB6029D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073073-DEA7-46A6-B046-5D5EDEE74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4AE531-0638-4F89-A8FA-FEDAD614C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EBE24F-1171-4816-B882-41815418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3843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A3852-1AEB-48DF-A9DF-38A954F47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2E5E7B7-91F7-4234-BB54-A42803F2E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1D993E-F5C1-46F4-8081-3BEE48D71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32A866-AA11-42AF-8133-41557D5A9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CD2B16-EE52-478B-8EA2-E07741B7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209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8150D07-1EC1-4BF9-8F20-AD67AC4D6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E0EFD5-9023-4EA8-92E0-308B46B1E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074380-4D92-4DA9-8168-97F7F620C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213404-36FE-4251-9123-85B52A945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A52593-8D8F-4353-92B6-2C40B10A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8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2287E-09CE-40BC-A083-3CFB955D7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B549EC-8AD2-4D33-8C9D-6BDE3F5ED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67B7B4-C7FD-43FA-A5A6-746B4E689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7A759A-E013-483C-9E45-6B04FB26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12B808-9265-4880-960D-F5EBACC37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527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81C759-A801-4D2E-B36F-789DB658E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F1BBE3-90C8-4593-A70E-485D6923B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3570D4-77AE-4F0C-87DA-E319FA050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7058E5-DABA-4CF0-AF59-7B2153308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529372-410C-4FDA-B46B-7E8DB25A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274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C0415-3714-4F7C-B1FE-83FF419C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9C74D7-2AAC-4607-9F77-639A525B5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EFA3E2-6120-4C6F-B041-9A10510B2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754809A-21BB-4569-8634-E7DE4489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97402E-C362-480F-8EC6-022405D5A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0FE1BC-F010-47FA-8DC3-5623A586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5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6FC536-7914-47C4-8AE0-512F22576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680950-84DF-4C55-850E-2E3958DD3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ECF592-0D8A-4239-A85E-93F2DFFEE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CBB94B-75B5-47B8-8238-53B939F910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42AA619-7B36-4595-AFA9-29E05C677A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BFC9A6-CAA3-450A-820D-95AC6E11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8C696CB-A63F-42DB-8649-786800BC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CF22D8-42B0-434B-863C-5404D891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830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FA041-81EA-4580-8244-614F6BDCE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A238214-2FA1-4AD7-8128-7C6C1D21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1D9374-BDB2-4A1B-89C0-DDB0E0F92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C586FE-8C54-499B-A346-F2DF2647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23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96A55CC-A9CF-4781-97B9-1AB5FA31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86A2145-29CE-4730-820E-949F1B348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666B05-A128-46A9-B15D-5BB6F758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31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97BE4-047D-4D5B-AEA3-B1EB757E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59DF03-8D7A-4581-A97B-8062AB45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5913D5A-BFC2-40B9-851D-6C3A469CA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02741EE-9CDF-46FA-ABA0-7E62EC8D0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2A3E70-62A0-4F70-ABE8-E859C987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ED43C-3BA1-47B0-A004-F2864D3A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9826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7FE9C9-B900-4695-B7EA-9C809331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1BD574-EFA5-48A0-AE56-9A3D9ED5F2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A502E3-E4E5-4629-9F9D-5265FA3D4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B0C1A0-03AA-4208-AF6A-7CBFE16E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FCA5EF-DF4B-4E53-BCA8-90AACD06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C87E45-7DE2-4AAB-8874-318A3A55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458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B16D40-F55B-4FD7-9B3E-A8DA89F0D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09365D-8CB5-4798-887A-AFAEA7F4C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2F119-2713-4F44-96F5-3323D0F41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226CB-E596-4469-8977-0DFADE9F7FBD}" type="datetimeFigureOut">
              <a:rPr lang="de-DE" smtClean="0"/>
              <a:t>02.11.2021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597182-2251-4468-B742-F1E3E452B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4CB51A-D1AD-4375-BD98-5842C976B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3C8AB-5AC6-4BCC-8318-D4C16F6449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42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B89EF2AE-E82E-4BEC-8A98-3072BC9068AD}"/>
              </a:ext>
            </a:extLst>
          </p:cNvPr>
          <p:cNvSpPr/>
          <p:nvPr/>
        </p:nvSpPr>
        <p:spPr>
          <a:xfrm>
            <a:off x="1269509" y="3738605"/>
            <a:ext cx="10799981" cy="2996073"/>
          </a:xfrm>
          <a:prstGeom prst="rect">
            <a:avLst/>
          </a:prstGeom>
          <a:solidFill>
            <a:srgbClr val="FAC4B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endParaRPr lang="de-DE" sz="1400" dirty="0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9FD859D9-1C8A-4778-8374-6EDC3FD53061}"/>
              </a:ext>
            </a:extLst>
          </p:cNvPr>
          <p:cNvSpPr/>
          <p:nvPr/>
        </p:nvSpPr>
        <p:spPr>
          <a:xfrm>
            <a:off x="1287843" y="2901097"/>
            <a:ext cx="10800000" cy="711704"/>
          </a:xfrm>
          <a:prstGeom prst="rect">
            <a:avLst/>
          </a:prstGeom>
          <a:solidFill>
            <a:srgbClr val="FFE697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C31A2146-9D9A-4F10-B4EC-88B24CE68188}"/>
              </a:ext>
            </a:extLst>
          </p:cNvPr>
          <p:cNvSpPr txBox="1"/>
          <p:nvPr/>
        </p:nvSpPr>
        <p:spPr>
          <a:xfrm>
            <a:off x="8273350" y="5785818"/>
            <a:ext cx="917024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Einrichtung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BDAC8A8E-13B1-4318-9543-0AA3F0A47DAD}"/>
              </a:ext>
            </a:extLst>
          </p:cNvPr>
          <p:cNvSpPr/>
          <p:nvPr/>
        </p:nvSpPr>
        <p:spPr>
          <a:xfrm>
            <a:off x="1287843" y="1316613"/>
            <a:ext cx="10799981" cy="1440000"/>
          </a:xfrm>
          <a:prstGeom prst="rect">
            <a:avLst/>
          </a:prstGeom>
          <a:solidFill>
            <a:srgbClr val="C7E1B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8856C58-62E0-4046-B3FE-23AAFC66F452}"/>
              </a:ext>
            </a:extLst>
          </p:cNvPr>
          <p:cNvSpPr/>
          <p:nvPr/>
        </p:nvSpPr>
        <p:spPr>
          <a:xfrm>
            <a:off x="201923" y="1316613"/>
            <a:ext cx="984069" cy="1440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Finanzen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843BA17-6619-4E77-B507-BE1A4CACC9DB}"/>
              </a:ext>
            </a:extLst>
          </p:cNvPr>
          <p:cNvSpPr/>
          <p:nvPr/>
        </p:nvSpPr>
        <p:spPr>
          <a:xfrm>
            <a:off x="201925" y="2891244"/>
            <a:ext cx="984069" cy="72155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Kommuni</a:t>
            </a:r>
            <a:r>
              <a:rPr lang="de-DE" sz="1400" dirty="0"/>
              <a:t>-kation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0612085-A90D-4C81-959E-C705BC3CB984}"/>
              </a:ext>
            </a:extLst>
          </p:cNvPr>
          <p:cNvSpPr/>
          <p:nvPr/>
        </p:nvSpPr>
        <p:spPr>
          <a:xfrm>
            <a:off x="201924" y="3747430"/>
            <a:ext cx="984069" cy="2987248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400" dirty="0"/>
              <a:t>Umsetzung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B2CA257-E892-4C1C-A922-EFBAADA734D4}"/>
              </a:ext>
            </a:extLst>
          </p:cNvPr>
          <p:cNvSpPr txBox="1"/>
          <p:nvPr/>
        </p:nvSpPr>
        <p:spPr>
          <a:xfrm>
            <a:off x="2341688" y="104906"/>
            <a:ext cx="799538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b="1" dirty="0"/>
              <a:t>Beispiel-Zeitplan für Umsetzung E-Carsharing mit Meilensteinen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27F4E92-FA9D-402E-BEB4-4C4ED6EF91F4}"/>
              </a:ext>
            </a:extLst>
          </p:cNvPr>
          <p:cNvSpPr/>
          <p:nvPr/>
        </p:nvSpPr>
        <p:spPr>
          <a:xfrm>
            <a:off x="1293763" y="663726"/>
            <a:ext cx="216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2021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8560CABB-54D4-4BDF-B769-87C10AF38190}"/>
              </a:ext>
            </a:extLst>
          </p:cNvPr>
          <p:cNvSpPr/>
          <p:nvPr/>
        </p:nvSpPr>
        <p:spPr>
          <a:xfrm>
            <a:off x="3453762" y="663726"/>
            <a:ext cx="8640001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98F45523-1BDD-4BB6-8538-11CEADDDFB46}"/>
              </a:ext>
            </a:extLst>
          </p:cNvPr>
          <p:cNvSpPr/>
          <p:nvPr/>
        </p:nvSpPr>
        <p:spPr>
          <a:xfrm>
            <a:off x="129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Nov.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7504693-49AD-43C5-844F-FE3C9194A3EC}"/>
              </a:ext>
            </a:extLst>
          </p:cNvPr>
          <p:cNvSpPr/>
          <p:nvPr/>
        </p:nvSpPr>
        <p:spPr>
          <a:xfrm>
            <a:off x="237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Dez.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BE0D9DE-C463-43DD-BE3D-CCA3499331B4}"/>
              </a:ext>
            </a:extLst>
          </p:cNvPr>
          <p:cNvSpPr/>
          <p:nvPr/>
        </p:nvSpPr>
        <p:spPr>
          <a:xfrm>
            <a:off x="345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Jan.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AE21A740-DAE9-4BD8-8176-4DEC1DB3CC56}"/>
              </a:ext>
            </a:extLst>
          </p:cNvPr>
          <p:cNvSpPr/>
          <p:nvPr/>
        </p:nvSpPr>
        <p:spPr>
          <a:xfrm>
            <a:off x="453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Feb.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4B6A4C0D-C828-4AB7-99D0-60EBDE7BB32E}"/>
              </a:ext>
            </a:extLst>
          </p:cNvPr>
          <p:cNvSpPr/>
          <p:nvPr/>
        </p:nvSpPr>
        <p:spPr>
          <a:xfrm>
            <a:off x="561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März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FD420965-827B-4580-AFDC-ACC5C844B42A}"/>
              </a:ext>
            </a:extLst>
          </p:cNvPr>
          <p:cNvSpPr/>
          <p:nvPr/>
        </p:nvSpPr>
        <p:spPr>
          <a:xfrm>
            <a:off x="669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Apr.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A6133201-878C-44E2-9FA7-F802026BC323}"/>
              </a:ext>
            </a:extLst>
          </p:cNvPr>
          <p:cNvSpPr/>
          <p:nvPr/>
        </p:nvSpPr>
        <p:spPr>
          <a:xfrm>
            <a:off x="777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Mai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BB4A2796-5121-4C6E-A780-ACF28064B6CB}"/>
              </a:ext>
            </a:extLst>
          </p:cNvPr>
          <p:cNvSpPr/>
          <p:nvPr/>
        </p:nvSpPr>
        <p:spPr>
          <a:xfrm>
            <a:off x="885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Juni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231DA35-C258-4F6A-9C98-92964095DD7A}"/>
              </a:ext>
            </a:extLst>
          </p:cNvPr>
          <p:cNvSpPr/>
          <p:nvPr/>
        </p:nvSpPr>
        <p:spPr>
          <a:xfrm>
            <a:off x="993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3. Q.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019D7100-CCE9-4724-9E43-8F2E802EA8EA}"/>
              </a:ext>
            </a:extLst>
          </p:cNvPr>
          <p:cNvSpPr/>
          <p:nvPr/>
        </p:nvSpPr>
        <p:spPr>
          <a:xfrm>
            <a:off x="11013763" y="915726"/>
            <a:ext cx="1080000" cy="25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4. Q.</a:t>
            </a:r>
          </a:p>
        </p:txBody>
      </p: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9A19A61B-279C-4C41-8DE5-AE64D538A516}"/>
              </a:ext>
            </a:extLst>
          </p:cNvPr>
          <p:cNvCxnSpPr>
            <a:cxnSpLocks/>
          </p:cNvCxnSpPr>
          <p:nvPr/>
        </p:nvCxnSpPr>
        <p:spPr>
          <a:xfrm flipH="1">
            <a:off x="2349509" y="1192401"/>
            <a:ext cx="24254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B3DAEA99-6A5B-496C-99D9-1DFC68DCEB4B}"/>
              </a:ext>
            </a:extLst>
          </p:cNvPr>
          <p:cNvCxnSpPr>
            <a:cxnSpLocks/>
          </p:cNvCxnSpPr>
          <p:nvPr/>
        </p:nvCxnSpPr>
        <p:spPr>
          <a:xfrm>
            <a:off x="3455800" y="1192401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74DF2CC1-582E-4303-A4E5-1F096AF72B4C}"/>
              </a:ext>
            </a:extLst>
          </p:cNvPr>
          <p:cNvCxnSpPr>
            <a:cxnSpLocks/>
          </p:cNvCxnSpPr>
          <p:nvPr/>
        </p:nvCxnSpPr>
        <p:spPr>
          <a:xfrm>
            <a:off x="4533763" y="1192401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7FB894D4-CD08-4AF1-8980-31AB827DBECD}"/>
              </a:ext>
            </a:extLst>
          </p:cNvPr>
          <p:cNvCxnSpPr>
            <a:cxnSpLocks/>
          </p:cNvCxnSpPr>
          <p:nvPr/>
        </p:nvCxnSpPr>
        <p:spPr>
          <a:xfrm>
            <a:off x="5613762" y="1192401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E1DB0357-D492-4847-96D5-3D29FA468623}"/>
              </a:ext>
            </a:extLst>
          </p:cNvPr>
          <p:cNvCxnSpPr>
            <a:cxnSpLocks/>
          </p:cNvCxnSpPr>
          <p:nvPr/>
        </p:nvCxnSpPr>
        <p:spPr>
          <a:xfrm>
            <a:off x="6696304" y="1177802"/>
            <a:ext cx="28055" cy="557529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FDD7DF9C-A0D5-47FC-9922-413EB2BF8EDB}"/>
              </a:ext>
            </a:extLst>
          </p:cNvPr>
          <p:cNvCxnSpPr>
            <a:cxnSpLocks/>
          </p:cNvCxnSpPr>
          <p:nvPr/>
        </p:nvCxnSpPr>
        <p:spPr>
          <a:xfrm>
            <a:off x="7773762" y="1192401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>
            <a:extLst>
              <a:ext uri="{FF2B5EF4-FFF2-40B4-BE49-F238E27FC236}">
                <a16:creationId xmlns:a16="http://schemas.microsoft.com/office/drawing/2014/main" id="{626F204C-4BEB-4759-8A66-608D05C6DFBC}"/>
              </a:ext>
            </a:extLst>
          </p:cNvPr>
          <p:cNvSpPr/>
          <p:nvPr/>
        </p:nvSpPr>
        <p:spPr>
          <a:xfrm>
            <a:off x="3826624" y="4536309"/>
            <a:ext cx="3517161" cy="142394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Standortwahl und -einrichtung</a:t>
            </a: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F9CC4F23-844F-4B68-ACEA-E226A914D8FD}"/>
              </a:ext>
            </a:extLst>
          </p:cNvPr>
          <p:cNvSpPr/>
          <p:nvPr/>
        </p:nvSpPr>
        <p:spPr>
          <a:xfrm>
            <a:off x="2869430" y="4017268"/>
            <a:ext cx="4796563" cy="144000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Fahrzeugbeschaffung</a:t>
            </a:r>
          </a:p>
        </p:txBody>
      </p: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9A018E05-1710-4FDF-97CF-3D97DFE3BCA4}"/>
              </a:ext>
            </a:extLst>
          </p:cNvPr>
          <p:cNvCxnSpPr>
            <a:cxnSpLocks/>
          </p:cNvCxnSpPr>
          <p:nvPr/>
        </p:nvCxnSpPr>
        <p:spPr>
          <a:xfrm>
            <a:off x="8853763" y="1172129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36DC7E4B-BEA3-4B0D-A1C5-AAAA83647786}"/>
              </a:ext>
            </a:extLst>
          </p:cNvPr>
          <p:cNvCxnSpPr>
            <a:cxnSpLocks/>
          </p:cNvCxnSpPr>
          <p:nvPr/>
        </p:nvCxnSpPr>
        <p:spPr>
          <a:xfrm flipH="1">
            <a:off x="9933755" y="1172129"/>
            <a:ext cx="2046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8A3D4DD5-3864-4A72-80DF-A3AB7FC93604}"/>
              </a:ext>
            </a:extLst>
          </p:cNvPr>
          <p:cNvCxnSpPr>
            <a:cxnSpLocks/>
          </p:cNvCxnSpPr>
          <p:nvPr/>
        </p:nvCxnSpPr>
        <p:spPr>
          <a:xfrm>
            <a:off x="11013763" y="1172129"/>
            <a:ext cx="0" cy="55625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>
            <a:extLst>
              <a:ext uri="{FF2B5EF4-FFF2-40B4-BE49-F238E27FC236}">
                <a16:creationId xmlns:a16="http://schemas.microsoft.com/office/drawing/2014/main" id="{28214F23-362C-435B-9F88-E3D4DBADDF0A}"/>
              </a:ext>
            </a:extLst>
          </p:cNvPr>
          <p:cNvSpPr/>
          <p:nvPr/>
        </p:nvSpPr>
        <p:spPr>
          <a:xfrm>
            <a:off x="6444352" y="6027061"/>
            <a:ext cx="2209155" cy="154665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Buchungs-            / Abrechnungssystem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85507CA-282B-44B3-ABC8-3EA40937047C}"/>
              </a:ext>
            </a:extLst>
          </p:cNvPr>
          <p:cNvSpPr/>
          <p:nvPr/>
        </p:nvSpPr>
        <p:spPr>
          <a:xfrm>
            <a:off x="2448770" y="2067843"/>
            <a:ext cx="2237281" cy="144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/>
              <a:t>Förderungen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5EF0E089-1F31-41B9-8216-548C480AFF4C}"/>
              </a:ext>
            </a:extLst>
          </p:cNvPr>
          <p:cNvSpPr/>
          <p:nvPr/>
        </p:nvSpPr>
        <p:spPr>
          <a:xfrm>
            <a:off x="1903513" y="1569389"/>
            <a:ext cx="2045429" cy="144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/>
              <a:t>Kalkulation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EC96450-FACA-498A-B042-7DF6D0CB8A18}"/>
              </a:ext>
            </a:extLst>
          </p:cNvPr>
          <p:cNvSpPr/>
          <p:nvPr/>
        </p:nvSpPr>
        <p:spPr>
          <a:xfrm>
            <a:off x="5281079" y="5581176"/>
            <a:ext cx="1865159" cy="144000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Versicherung / BCS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C6F945E-98C8-4F77-8C4F-A983B4E1A5E0}"/>
              </a:ext>
            </a:extLst>
          </p:cNvPr>
          <p:cNvSpPr txBox="1"/>
          <p:nvPr/>
        </p:nvSpPr>
        <p:spPr>
          <a:xfrm>
            <a:off x="3274528" y="1332132"/>
            <a:ext cx="1222498" cy="180000"/>
          </a:xfrm>
          <a:prstGeom prst="rect">
            <a:avLst/>
          </a:prstGeom>
          <a:solidFill>
            <a:srgbClr val="C7E1B5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Tarifentscheidung</a:t>
            </a:r>
          </a:p>
        </p:txBody>
      </p:sp>
      <p:sp>
        <p:nvSpPr>
          <p:cNvPr id="17" name="Stern: 5 Zacken 16">
            <a:extLst>
              <a:ext uri="{FF2B5EF4-FFF2-40B4-BE49-F238E27FC236}">
                <a16:creationId xmlns:a16="http://schemas.microsoft.com/office/drawing/2014/main" id="{46DC885C-FE05-4604-BD64-551E1DB26202}"/>
              </a:ext>
            </a:extLst>
          </p:cNvPr>
          <p:cNvSpPr/>
          <p:nvPr/>
        </p:nvSpPr>
        <p:spPr>
          <a:xfrm>
            <a:off x="3769688" y="1552038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066D6BE-956E-4320-802E-6ED96992B538}"/>
              </a:ext>
            </a:extLst>
          </p:cNvPr>
          <p:cNvSpPr txBox="1"/>
          <p:nvPr/>
        </p:nvSpPr>
        <p:spPr>
          <a:xfrm>
            <a:off x="3671288" y="1801975"/>
            <a:ext cx="1972756" cy="246221"/>
          </a:xfrm>
          <a:prstGeom prst="rect">
            <a:avLst/>
          </a:prstGeom>
          <a:solidFill>
            <a:srgbClr val="C7E1B5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Förderzusagen, insbes. Für LIS</a:t>
            </a:r>
          </a:p>
        </p:txBody>
      </p:sp>
      <p:sp>
        <p:nvSpPr>
          <p:cNvPr id="21" name="Stern: 5 Zacken 20">
            <a:extLst>
              <a:ext uri="{FF2B5EF4-FFF2-40B4-BE49-F238E27FC236}">
                <a16:creationId xmlns:a16="http://schemas.microsoft.com/office/drawing/2014/main" id="{6EAE872B-87AA-4A71-98CF-8CA42CC4C992}"/>
              </a:ext>
            </a:extLst>
          </p:cNvPr>
          <p:cNvSpPr/>
          <p:nvPr/>
        </p:nvSpPr>
        <p:spPr>
          <a:xfrm>
            <a:off x="4540924" y="2053265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CBBA8768-B6EE-4B82-8F6F-4B65CFE8E740}"/>
              </a:ext>
            </a:extLst>
          </p:cNvPr>
          <p:cNvSpPr/>
          <p:nvPr/>
        </p:nvSpPr>
        <p:spPr>
          <a:xfrm>
            <a:off x="3557743" y="2516192"/>
            <a:ext cx="1334996" cy="144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/>
              <a:t>Finanzierung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20C46285-EC78-4D27-8C16-5D982654E869}"/>
              </a:ext>
            </a:extLst>
          </p:cNvPr>
          <p:cNvSpPr/>
          <p:nvPr/>
        </p:nvSpPr>
        <p:spPr>
          <a:xfrm>
            <a:off x="4721896" y="5028040"/>
            <a:ext cx="2814066" cy="142394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Aufbau / Anschluss Ladeinfrastruktur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BB73258-A9D7-4E83-A615-882E4901EF1B}"/>
              </a:ext>
            </a:extLst>
          </p:cNvPr>
          <p:cNvSpPr txBox="1"/>
          <p:nvPr/>
        </p:nvSpPr>
        <p:spPr>
          <a:xfrm>
            <a:off x="4137195" y="2269025"/>
            <a:ext cx="898206" cy="246221"/>
          </a:xfrm>
          <a:prstGeom prst="rect">
            <a:avLst/>
          </a:prstGeom>
          <a:solidFill>
            <a:srgbClr val="C7E1B5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Entscheidung</a:t>
            </a:r>
          </a:p>
        </p:txBody>
      </p:sp>
      <p:sp>
        <p:nvSpPr>
          <p:cNvPr id="31" name="Stern: 5 Zacken 30">
            <a:extLst>
              <a:ext uri="{FF2B5EF4-FFF2-40B4-BE49-F238E27FC236}">
                <a16:creationId xmlns:a16="http://schemas.microsoft.com/office/drawing/2014/main" id="{A376C37F-7A16-4DCE-84BF-1CB360FC743F}"/>
              </a:ext>
            </a:extLst>
          </p:cNvPr>
          <p:cNvSpPr/>
          <p:nvPr/>
        </p:nvSpPr>
        <p:spPr>
          <a:xfrm>
            <a:off x="4806532" y="2493046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434989F-DB4A-43F2-B4F8-17E129EE653B}"/>
              </a:ext>
            </a:extLst>
          </p:cNvPr>
          <p:cNvSpPr/>
          <p:nvPr/>
        </p:nvSpPr>
        <p:spPr>
          <a:xfrm>
            <a:off x="5401165" y="3328744"/>
            <a:ext cx="4779154" cy="144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/>
              <a:t>Bekanntmachung / lfd. Marketing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201DF220-5248-47F6-A7EB-E9C34134DC66}"/>
              </a:ext>
            </a:extLst>
          </p:cNvPr>
          <p:cNvSpPr/>
          <p:nvPr/>
        </p:nvSpPr>
        <p:spPr>
          <a:xfrm>
            <a:off x="3345993" y="3008727"/>
            <a:ext cx="2204481" cy="144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/>
              <a:t>Vernetzung mit anderen Akteuren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08678BB9-2AC5-4015-B330-3F510EBA5901}"/>
              </a:ext>
            </a:extLst>
          </p:cNvPr>
          <p:cNvSpPr/>
          <p:nvPr/>
        </p:nvSpPr>
        <p:spPr>
          <a:xfrm>
            <a:off x="7071952" y="6510344"/>
            <a:ext cx="1961421" cy="144000"/>
          </a:xfrm>
          <a:prstGeom prst="rect">
            <a:avLst/>
          </a:prstGeom>
          <a:solidFill>
            <a:srgbClr val="F0402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de-DE" sz="1000" dirty="0"/>
              <a:t>Probebetrieb / Inbetriebnahme</a:t>
            </a:r>
          </a:p>
        </p:txBody>
      </p:sp>
      <p:sp>
        <p:nvSpPr>
          <p:cNvPr id="39" name="Stern: 5 Zacken 38">
            <a:extLst>
              <a:ext uri="{FF2B5EF4-FFF2-40B4-BE49-F238E27FC236}">
                <a16:creationId xmlns:a16="http://schemas.microsoft.com/office/drawing/2014/main" id="{DA27F225-A5EF-4242-8584-9A3100BA6440}"/>
              </a:ext>
            </a:extLst>
          </p:cNvPr>
          <p:cNvSpPr/>
          <p:nvPr/>
        </p:nvSpPr>
        <p:spPr>
          <a:xfrm>
            <a:off x="8922194" y="6477824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4784F79-FCC5-4763-8F33-B5193BE9BED4}"/>
              </a:ext>
            </a:extLst>
          </p:cNvPr>
          <p:cNvSpPr txBox="1"/>
          <p:nvPr/>
        </p:nvSpPr>
        <p:spPr>
          <a:xfrm>
            <a:off x="8442412" y="6296897"/>
            <a:ext cx="1221496" cy="180000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Start des Angebots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A32F7133-FB13-4F54-AA66-4D931F912015}"/>
              </a:ext>
            </a:extLst>
          </p:cNvPr>
          <p:cNvSpPr txBox="1"/>
          <p:nvPr/>
        </p:nvSpPr>
        <p:spPr>
          <a:xfrm>
            <a:off x="6820793" y="5777296"/>
            <a:ext cx="917024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Entscheidung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59A00B10-DCCE-49FE-B2B7-13F2A558A03B}"/>
              </a:ext>
            </a:extLst>
          </p:cNvPr>
          <p:cNvSpPr txBox="1"/>
          <p:nvPr/>
        </p:nvSpPr>
        <p:spPr>
          <a:xfrm>
            <a:off x="6357810" y="5306669"/>
            <a:ext cx="1530817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Abschluss Versicherung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FD0E36B9-741D-404A-8182-ADB205625469}"/>
              </a:ext>
            </a:extLst>
          </p:cNvPr>
          <p:cNvSpPr txBox="1"/>
          <p:nvPr/>
        </p:nvSpPr>
        <p:spPr>
          <a:xfrm>
            <a:off x="2833624" y="3756638"/>
            <a:ext cx="1352546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Modellentscheidung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AB7F4C82-9EF3-4CD4-B2C1-114E828CD5F8}"/>
              </a:ext>
            </a:extLst>
          </p:cNvPr>
          <p:cNvSpPr txBox="1"/>
          <p:nvPr/>
        </p:nvSpPr>
        <p:spPr>
          <a:xfrm>
            <a:off x="4152102" y="3747430"/>
            <a:ext cx="800306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Bestellung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676CF075-B1DE-414B-8D4B-29411B511103}"/>
              </a:ext>
            </a:extLst>
          </p:cNvPr>
          <p:cNvSpPr txBox="1"/>
          <p:nvPr/>
        </p:nvSpPr>
        <p:spPr>
          <a:xfrm>
            <a:off x="6198584" y="3753197"/>
            <a:ext cx="1523675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Lieferung / Anmeldung</a:t>
            </a:r>
          </a:p>
        </p:txBody>
      </p:sp>
      <p:sp>
        <p:nvSpPr>
          <p:cNvPr id="61" name="Stern: 5 Zacken 60">
            <a:extLst>
              <a:ext uri="{FF2B5EF4-FFF2-40B4-BE49-F238E27FC236}">
                <a16:creationId xmlns:a16="http://schemas.microsoft.com/office/drawing/2014/main" id="{7F98D99F-403E-4030-A645-17A6D9850AA1}"/>
              </a:ext>
            </a:extLst>
          </p:cNvPr>
          <p:cNvSpPr/>
          <p:nvPr/>
        </p:nvSpPr>
        <p:spPr>
          <a:xfrm>
            <a:off x="3438779" y="3990605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Stern: 5 Zacken 61">
            <a:extLst>
              <a:ext uri="{FF2B5EF4-FFF2-40B4-BE49-F238E27FC236}">
                <a16:creationId xmlns:a16="http://schemas.microsoft.com/office/drawing/2014/main" id="{83347A7B-762B-4430-9549-950CC827DD03}"/>
              </a:ext>
            </a:extLst>
          </p:cNvPr>
          <p:cNvSpPr/>
          <p:nvPr/>
        </p:nvSpPr>
        <p:spPr>
          <a:xfrm>
            <a:off x="4401715" y="3986462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Stern: 5 Zacken 65">
            <a:extLst>
              <a:ext uri="{FF2B5EF4-FFF2-40B4-BE49-F238E27FC236}">
                <a16:creationId xmlns:a16="http://schemas.microsoft.com/office/drawing/2014/main" id="{5FAF2EDB-115E-40D1-95A5-E17B9757C334}"/>
              </a:ext>
            </a:extLst>
          </p:cNvPr>
          <p:cNvSpPr/>
          <p:nvPr/>
        </p:nvSpPr>
        <p:spPr>
          <a:xfrm>
            <a:off x="6809837" y="3981263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Stern: 5 Zacken 66">
            <a:extLst>
              <a:ext uri="{FF2B5EF4-FFF2-40B4-BE49-F238E27FC236}">
                <a16:creationId xmlns:a16="http://schemas.microsoft.com/office/drawing/2014/main" id="{AF3D9EE8-1C57-495E-9040-234A2F2ACF95}"/>
              </a:ext>
            </a:extLst>
          </p:cNvPr>
          <p:cNvSpPr/>
          <p:nvPr/>
        </p:nvSpPr>
        <p:spPr>
          <a:xfrm>
            <a:off x="7176972" y="6012207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Stern: 5 Zacken 68">
            <a:extLst>
              <a:ext uri="{FF2B5EF4-FFF2-40B4-BE49-F238E27FC236}">
                <a16:creationId xmlns:a16="http://schemas.microsoft.com/office/drawing/2014/main" id="{21BBE70C-0035-4B36-B2CD-A9EB390DC43A}"/>
              </a:ext>
            </a:extLst>
          </p:cNvPr>
          <p:cNvSpPr/>
          <p:nvPr/>
        </p:nvSpPr>
        <p:spPr>
          <a:xfrm>
            <a:off x="8600764" y="6012206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Stern: 5 Zacken 70">
            <a:extLst>
              <a:ext uri="{FF2B5EF4-FFF2-40B4-BE49-F238E27FC236}">
                <a16:creationId xmlns:a16="http://schemas.microsoft.com/office/drawing/2014/main" id="{0635909F-599D-4FA2-AF99-4D12ECBA7D1D}"/>
              </a:ext>
            </a:extLst>
          </p:cNvPr>
          <p:cNvSpPr/>
          <p:nvPr/>
        </p:nvSpPr>
        <p:spPr>
          <a:xfrm>
            <a:off x="6976852" y="5539747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CF670B81-3089-4949-8CE1-9ACA936DEC17}"/>
              </a:ext>
            </a:extLst>
          </p:cNvPr>
          <p:cNvSpPr txBox="1"/>
          <p:nvPr/>
        </p:nvSpPr>
        <p:spPr>
          <a:xfrm>
            <a:off x="3838427" y="4281853"/>
            <a:ext cx="1530817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Finale Entscheidung</a:t>
            </a:r>
          </a:p>
        </p:txBody>
      </p:sp>
      <p:sp>
        <p:nvSpPr>
          <p:cNvPr id="73" name="Stern: 5 Zacken 72">
            <a:extLst>
              <a:ext uri="{FF2B5EF4-FFF2-40B4-BE49-F238E27FC236}">
                <a16:creationId xmlns:a16="http://schemas.microsoft.com/office/drawing/2014/main" id="{8AA487F0-3E87-4892-881B-9D4811678366}"/>
              </a:ext>
            </a:extLst>
          </p:cNvPr>
          <p:cNvSpPr/>
          <p:nvPr/>
        </p:nvSpPr>
        <p:spPr>
          <a:xfrm>
            <a:off x="4457469" y="4514931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9967A8A5-3CAC-4A43-B966-8EBC02A06032}"/>
              </a:ext>
            </a:extLst>
          </p:cNvPr>
          <p:cNvSpPr txBox="1"/>
          <p:nvPr/>
        </p:nvSpPr>
        <p:spPr>
          <a:xfrm>
            <a:off x="6231719" y="4287049"/>
            <a:ext cx="1656908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Beschilderung / Markierung</a:t>
            </a:r>
          </a:p>
        </p:txBody>
      </p:sp>
      <p:sp>
        <p:nvSpPr>
          <p:cNvPr id="75" name="Stern: 5 Zacken 74">
            <a:extLst>
              <a:ext uri="{FF2B5EF4-FFF2-40B4-BE49-F238E27FC236}">
                <a16:creationId xmlns:a16="http://schemas.microsoft.com/office/drawing/2014/main" id="{91703709-44BE-42C0-9445-D3D3CF831AA3}"/>
              </a:ext>
            </a:extLst>
          </p:cNvPr>
          <p:cNvSpPr/>
          <p:nvPr/>
        </p:nvSpPr>
        <p:spPr>
          <a:xfrm>
            <a:off x="6850761" y="4520127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0544DBFD-806B-414F-9FA3-9D8C56E438BA}"/>
              </a:ext>
            </a:extLst>
          </p:cNvPr>
          <p:cNvSpPr txBox="1"/>
          <p:nvPr/>
        </p:nvSpPr>
        <p:spPr>
          <a:xfrm>
            <a:off x="6668346" y="4772817"/>
            <a:ext cx="1530817" cy="246221"/>
          </a:xfrm>
          <a:prstGeom prst="rect">
            <a:avLst/>
          </a:prstGeom>
          <a:solidFill>
            <a:srgbClr val="FAC4BE"/>
          </a:solidFill>
        </p:spPr>
        <p:txBody>
          <a:bodyPr wrap="square" rtlCol="0" anchor="ctr" anchorCtr="0">
            <a:spAutoFit/>
          </a:bodyPr>
          <a:lstStyle/>
          <a:p>
            <a:r>
              <a:rPr lang="de-DE" sz="1000" b="1" dirty="0"/>
              <a:t>Inbetriebnahme LIS</a:t>
            </a:r>
          </a:p>
        </p:txBody>
      </p:sp>
      <p:sp>
        <p:nvSpPr>
          <p:cNvPr id="77" name="Stern: 5 Zacken 76">
            <a:extLst>
              <a:ext uri="{FF2B5EF4-FFF2-40B4-BE49-F238E27FC236}">
                <a16:creationId xmlns:a16="http://schemas.microsoft.com/office/drawing/2014/main" id="{FB814BEB-B659-45EE-9368-F8B8DC79A722}"/>
              </a:ext>
            </a:extLst>
          </p:cNvPr>
          <p:cNvSpPr/>
          <p:nvPr/>
        </p:nvSpPr>
        <p:spPr>
          <a:xfrm>
            <a:off x="7287388" y="5005895"/>
            <a:ext cx="180972" cy="167601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36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Breitbild</PresentationFormat>
  <Paragraphs>40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Jonas von Obernitz</dc:creator>
  <cp:lastModifiedBy>Jonas von Obernitz</cp:lastModifiedBy>
  <cp:revision>24</cp:revision>
  <dcterms:created xsi:type="dcterms:W3CDTF">2020-11-11T09:32:59Z</dcterms:created>
  <dcterms:modified xsi:type="dcterms:W3CDTF">2021-11-02T15:34:14Z</dcterms:modified>
</cp:coreProperties>
</file>